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59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CE"/>
    <a:srgbClr val="D3D2D2"/>
    <a:srgbClr val="DFDFDF"/>
    <a:srgbClr val="FFFFFF"/>
    <a:srgbClr val="2D734D"/>
    <a:srgbClr val="337048"/>
    <a:srgbClr val="337148"/>
    <a:srgbClr val="82A58B"/>
    <a:srgbClr val="46B451"/>
    <a:srgbClr val="61B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65"/>
  </p:normalViewPr>
  <p:slideViewPr>
    <p:cSldViewPr snapToGrid="0" snapToObjects="1">
      <p:cViewPr varScale="1">
        <p:scale>
          <a:sx n="99" d="100"/>
          <a:sy n="99" d="100"/>
        </p:scale>
        <p:origin x="96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251B38-F10E-144A-9ACE-2FC40BAC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2C239-14FD-7B49-B14B-276D6091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0" y="1631649"/>
            <a:ext cx="596482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236BE-074D-B74B-B394-A2A01432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90" y="4111324"/>
            <a:ext cx="596482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5A376-80AC-934B-9340-E33B6779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34AD-2A99-0F4A-8EA5-CA2EEBFC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180DC-CDF6-5A48-893A-8E00D9D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763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92F9-751E-0940-AE81-7AAB1C2A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5C015-FE95-954A-9C00-AC8237649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79A51-4074-AA42-B7E4-F1D0BE3B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C1D79-16B6-A24C-BC54-C2CF7878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1474-73EA-CC44-B327-33F29BCE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31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EE5E8-932A-D74B-A2DD-C3DB6FCAF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913CB-4C59-DA47-B81D-C0EA97144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52CE-29A8-E044-A44F-6ECAB114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B3E92-37E9-0343-AEE2-A5D7C939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76F09-A288-964B-9D51-E4DF256E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258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D935-F903-AF40-954D-07F3B110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A175-9B05-DC43-9A9D-561B07C5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A3F29-6EEB-6542-9C8B-58168A18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E89D-638E-884F-9353-84F3FA5C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07A9F-DC34-0248-A37E-12B222FE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700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FE7B-D3E9-DC45-A589-62BA5B59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15B92-1A6A-BD48-AE51-1882C1CCA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61F4C-AF20-D64D-9C79-A87D7443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EF3E0-05E9-1845-9562-272B4C64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3F0D-4433-E945-92F2-62069321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416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9BD7-0B4A-C647-B314-1E512D56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DD53-B3E2-6B43-8E9F-01458004F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E279F-0656-C54C-B4EE-D301CEABE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50556-18AB-D746-A691-CF23787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330CC-A0B5-3041-895A-467B0853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F36DD-1761-2C44-8FBE-CE6CC176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415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87DF-2FBB-9C43-9846-9AF30A21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C68DD-7999-EB48-B60B-EF3D2EE6E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4E515-C7C0-DD45-B65F-73F26EBFF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F4476-F4F5-DE45-97AC-ED764084C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E1CF31-68FF-2940-ADA0-7C4F3B7F7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334F3-3C12-3440-8F6C-5D4D3ED98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E7526-64AE-7D47-9254-1A639DCF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34FD9-5743-834E-8E78-0DA823C4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95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2341-CDC6-424F-952A-C1764DC5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10EA-8E59-904D-8167-814AA0CB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7FB9A-F8EB-1D4C-889F-5512D242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3FF21-E6BD-0543-A117-6F6B6B15B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026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16C44-FC8D-7E48-88C1-29BE37F2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007C6-9D2E-2746-B3F8-3BD72901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7F3E-E4B3-6A42-B262-A469B856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695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F6C9-DC74-8645-965C-1DACD073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25F6-43EA-0240-BD38-96FD211EC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FA7F7-CCBB-F14E-9C65-D0E9BC90C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6B87F-9707-DA40-94D9-D2C9C56D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90FB-EA1F-094A-9E21-D4F36980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D4AA4-EC97-0B48-ADE1-F7C61129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4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A100-0526-8542-A6FE-8BD4F48F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16F44-60CD-BA40-81D8-5AA8F6728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0FC2-02FD-9E4D-B7AE-4A40E8A8B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78A78-AFC5-7A4E-A32F-C17A7321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AFCF-8240-D84E-B8DB-94BF377B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79D9E-D8DD-A346-8FE4-F1942D4B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196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85C377-C633-0540-945B-9E065DB7D2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C8FE4-6861-FF4D-9829-1848B9A2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17" y="365125"/>
            <a:ext cx="10515600" cy="688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98353-C1C3-3449-BB95-6129AB9E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8421"/>
            <a:ext cx="10515600" cy="475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uk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B5BF-9A9C-BA44-A9FE-274C557C2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16562-40DF-9644-8989-F37ACD83C1A1}" type="datetimeFigureOut">
              <a:rPr lang="uk-UA" smtClean="0"/>
              <a:t>22.04.2024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A0343-302A-1F49-BF45-14A66C4E5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5E94F-66FE-C942-B5BB-147D42D4F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35AD5-6E65-3C42-8569-324D5427DB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790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C60B-14C4-4546-A7CB-DFB39ED23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670" y="691068"/>
            <a:ext cx="6294787" cy="2387600"/>
          </a:xfrm>
        </p:spPr>
        <p:txBody>
          <a:bodyPr>
            <a:normAutofit fontScale="90000"/>
          </a:bodyPr>
          <a:lstStyle/>
          <a:p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r>
              <a:rPr lang="ru-RU" sz="6600" b="1" dirty="0">
                <a:solidFill>
                  <a:srgbClr val="009224"/>
                </a:solidFill>
                <a:latin typeface="+mn-lt"/>
              </a:rPr>
              <a:t>БП «Пиццерия»</a:t>
            </a:r>
            <a:endParaRPr lang="uk-UA" sz="6600" b="1" dirty="0">
              <a:solidFill>
                <a:srgbClr val="009224"/>
              </a:solidFill>
              <a:latin typeface="+mn-lt"/>
            </a:endParaRPr>
          </a:p>
        </p:txBody>
      </p:sp>
      <p:sp>
        <p:nvSpPr>
          <p:cNvPr id="3" name="Шестиугольник 2">
            <a:extLst>
              <a:ext uri="{FF2B5EF4-FFF2-40B4-BE49-F238E27FC236}">
                <a16:creationId xmlns:a16="http://schemas.microsoft.com/office/drawing/2014/main" id="{7B80C2A9-B8EE-6BA8-78EF-5D311F5D63AF}"/>
              </a:ext>
            </a:extLst>
          </p:cNvPr>
          <p:cNvSpPr/>
          <p:nvPr/>
        </p:nvSpPr>
        <p:spPr>
          <a:xfrm rot="16663192">
            <a:off x="6180832" y="764104"/>
            <a:ext cx="5826678" cy="5472927"/>
          </a:xfrm>
          <a:prstGeom prst="hexagon">
            <a:avLst/>
          </a:prstGeom>
          <a:solidFill>
            <a:schemeClr val="accent1">
              <a:alpha val="35000"/>
            </a:schemeClr>
          </a:solidFill>
          <a:ln>
            <a:solidFill>
              <a:srgbClr val="82A58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48CB6348-BD8C-548A-3068-1735788BF99F}"/>
              </a:ext>
            </a:extLst>
          </p:cNvPr>
          <p:cNvSpPr/>
          <p:nvPr/>
        </p:nvSpPr>
        <p:spPr>
          <a:xfrm rot="16513487">
            <a:off x="6415151" y="931496"/>
            <a:ext cx="5358041" cy="4995007"/>
          </a:xfrm>
          <a:prstGeom prst="hexagon">
            <a:avLst/>
          </a:prstGeom>
          <a:solidFill>
            <a:srgbClr val="337048">
              <a:alpha val="65000"/>
            </a:srgbClr>
          </a:solidFill>
          <a:ln w="57150">
            <a:solidFill>
              <a:srgbClr val="33714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6D97DF-C3F7-988B-6026-9C6A90176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2" t="4031" r="3240" b="4031"/>
          <a:stretch/>
        </p:blipFill>
        <p:spPr bwMode="auto">
          <a:xfrm>
            <a:off x="6901320" y="818143"/>
            <a:ext cx="4475746" cy="4928138"/>
          </a:xfrm>
          <a:custGeom>
            <a:avLst/>
            <a:gdLst>
              <a:gd name="connsiteX0" fmla="*/ 2237874 w 4475746"/>
              <a:gd name="connsiteY0" fmla="*/ 0 h 4928138"/>
              <a:gd name="connsiteX1" fmla="*/ 4475746 w 4475746"/>
              <a:gd name="connsiteY1" fmla="*/ 1118937 h 4928138"/>
              <a:gd name="connsiteX2" fmla="*/ 4475746 w 4475746"/>
              <a:gd name="connsiteY2" fmla="*/ 3809201 h 4928138"/>
              <a:gd name="connsiteX3" fmla="*/ 2237874 w 4475746"/>
              <a:gd name="connsiteY3" fmla="*/ 4928138 h 4928138"/>
              <a:gd name="connsiteX4" fmla="*/ 0 w 4475746"/>
              <a:gd name="connsiteY4" fmla="*/ 3809201 h 4928138"/>
              <a:gd name="connsiteX5" fmla="*/ 0 w 4475746"/>
              <a:gd name="connsiteY5" fmla="*/ 1118937 h 492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746" h="4928138">
                <a:moveTo>
                  <a:pt x="2237874" y="0"/>
                </a:moveTo>
                <a:lnTo>
                  <a:pt x="4475746" y="1118937"/>
                </a:lnTo>
                <a:lnTo>
                  <a:pt x="4475746" y="3809201"/>
                </a:lnTo>
                <a:lnTo>
                  <a:pt x="2237874" y="4928138"/>
                </a:lnTo>
                <a:lnTo>
                  <a:pt x="0" y="3809201"/>
                </a:lnTo>
                <a:lnTo>
                  <a:pt x="0" y="1118937"/>
                </a:lnTo>
                <a:close/>
              </a:path>
            </a:pathLst>
          </a:cu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B3BC6C-F4BD-CFBF-24E3-76223E1CC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18378">
            <a:off x="236790" y="4112798"/>
            <a:ext cx="724001" cy="67636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5A8F6E-C849-5A75-5EED-590D26774DBB}"/>
              </a:ext>
            </a:extLst>
          </p:cNvPr>
          <p:cNvSpPr txBox="1">
            <a:spLocks/>
          </p:cNvSpPr>
          <p:nvPr/>
        </p:nvSpPr>
        <p:spPr>
          <a:xfrm>
            <a:off x="529670" y="1257096"/>
            <a:ext cx="4051815" cy="12555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br>
              <a:rPr lang="ru-RU" sz="14400" b="1" dirty="0">
                <a:solidFill>
                  <a:srgbClr val="009224"/>
                </a:solidFill>
                <a:latin typeface="+mn-lt"/>
              </a:rPr>
            </a:br>
            <a:r>
              <a:rPr lang="ru-RU" sz="14400" b="1" dirty="0">
                <a:solidFill>
                  <a:srgbClr val="009224"/>
                </a:solidFill>
                <a:latin typeface="+mn-lt"/>
              </a:rPr>
              <a:t>Командный отчет</a:t>
            </a:r>
            <a:br>
              <a:rPr lang="ru-RU" sz="6600" b="1" dirty="0">
                <a:solidFill>
                  <a:srgbClr val="009224"/>
                </a:solidFill>
                <a:latin typeface="+mn-lt"/>
              </a:rPr>
            </a:br>
            <a:endParaRPr lang="uk-UA" sz="6600" b="1" dirty="0">
              <a:solidFill>
                <a:srgbClr val="00922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0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6">
            <a:extLst>
              <a:ext uri="{FF2B5EF4-FFF2-40B4-BE49-F238E27FC236}">
                <a16:creationId xmlns:a16="http://schemas.microsoft.com/office/drawing/2014/main" id="{AA51DE34-B574-204E-A4F5-DF0421DDFD28}"/>
              </a:ext>
            </a:extLst>
          </p:cNvPr>
          <p:cNvGrpSpPr/>
          <p:nvPr/>
        </p:nvGrpSpPr>
        <p:grpSpPr>
          <a:xfrm>
            <a:off x="5289012" y="2210444"/>
            <a:ext cx="1547259" cy="1949967"/>
            <a:chOff x="1388111" y="2459015"/>
            <a:chExt cx="1219200" cy="1536522"/>
          </a:xfrm>
          <a:gradFill flip="none" rotWithShape="1">
            <a:gsLst>
              <a:gs pos="0">
                <a:srgbClr val="009325">
                  <a:shade val="30000"/>
                  <a:satMod val="115000"/>
                </a:srgbClr>
              </a:gs>
              <a:gs pos="50000">
                <a:srgbClr val="009325">
                  <a:shade val="67500"/>
                  <a:satMod val="115000"/>
                </a:srgbClr>
              </a:gs>
              <a:gs pos="100000">
                <a:srgbClr val="009325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F3DF0746-20EF-E149-AC81-64E68D3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227E1181-394E-B348-B948-D79DB938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F2FB11B-CB2E-D12F-9A6D-CED504CF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19" t="10432" r="22827" b="14425"/>
          <a:stretch>
            <a:fillRect/>
          </a:stretch>
        </p:blipFill>
        <p:spPr>
          <a:xfrm>
            <a:off x="4845247" y="1059700"/>
            <a:ext cx="2386734" cy="2386734"/>
          </a:xfrm>
          <a:custGeom>
            <a:avLst/>
            <a:gdLst>
              <a:gd name="connsiteX0" fmla="*/ 1193367 w 2386734"/>
              <a:gd name="connsiteY0" fmla="*/ 0 h 2386734"/>
              <a:gd name="connsiteX1" fmla="*/ 2386734 w 2386734"/>
              <a:gd name="connsiteY1" fmla="*/ 1193367 h 2386734"/>
              <a:gd name="connsiteX2" fmla="*/ 1193367 w 2386734"/>
              <a:gd name="connsiteY2" fmla="*/ 2386734 h 2386734"/>
              <a:gd name="connsiteX3" fmla="*/ 0 w 2386734"/>
              <a:gd name="connsiteY3" fmla="*/ 1193367 h 2386734"/>
              <a:gd name="connsiteX4" fmla="*/ 1193367 w 2386734"/>
              <a:gd name="connsiteY4" fmla="*/ 0 h 238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734" h="2386734">
                <a:moveTo>
                  <a:pt x="1193367" y="0"/>
                </a:moveTo>
                <a:cubicBezTo>
                  <a:pt x="1852445" y="0"/>
                  <a:pt x="2386734" y="534289"/>
                  <a:pt x="2386734" y="1193367"/>
                </a:cubicBezTo>
                <a:cubicBezTo>
                  <a:pt x="2386734" y="1852445"/>
                  <a:pt x="1852445" y="2386734"/>
                  <a:pt x="1193367" y="2386734"/>
                </a:cubicBezTo>
                <a:cubicBezTo>
                  <a:pt x="534289" y="2386734"/>
                  <a:pt x="0" y="1852445"/>
                  <a:pt x="0" y="1193367"/>
                </a:cubicBezTo>
                <a:cubicBezTo>
                  <a:pt x="0" y="534289"/>
                  <a:pt x="534289" y="0"/>
                  <a:pt x="1193367" y="0"/>
                </a:cubicBezTo>
                <a:close/>
              </a:path>
            </a:pathLst>
          </a:custGeom>
          <a:ln w="28575">
            <a:solidFill>
              <a:srgbClr val="006811"/>
            </a:solidFill>
          </a:ln>
        </p:spPr>
      </p:pic>
      <p:grpSp>
        <p:nvGrpSpPr>
          <p:cNvPr id="41" name="Group 44">
            <a:extLst>
              <a:ext uri="{FF2B5EF4-FFF2-40B4-BE49-F238E27FC236}">
                <a16:creationId xmlns:a16="http://schemas.microsoft.com/office/drawing/2014/main" id="{24F36F4F-3B5D-104E-AA52-AA1ED07E6BDE}"/>
              </a:ext>
            </a:extLst>
          </p:cNvPr>
          <p:cNvGrpSpPr/>
          <p:nvPr/>
        </p:nvGrpSpPr>
        <p:grpSpPr>
          <a:xfrm flipH="1">
            <a:off x="9464706" y="2162863"/>
            <a:ext cx="1547259" cy="1949967"/>
            <a:chOff x="3171825" y="2459015"/>
            <a:chExt cx="1219200" cy="1536522"/>
          </a:xfrm>
          <a:gradFill flip="none" rotWithShape="1">
            <a:gsLst>
              <a:gs pos="0">
                <a:srgbClr val="4ABD9A">
                  <a:shade val="30000"/>
                  <a:satMod val="115000"/>
                </a:srgbClr>
              </a:gs>
              <a:gs pos="50000">
                <a:srgbClr val="4ABD9A">
                  <a:shade val="67500"/>
                  <a:satMod val="115000"/>
                </a:srgbClr>
              </a:gs>
              <a:gs pos="100000">
                <a:srgbClr val="4ABD9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grpSpPr>
        <p:sp>
          <p:nvSpPr>
            <p:cNvPr id="42" name="Freeform: Shape 45">
              <a:extLst>
                <a:ext uri="{FF2B5EF4-FFF2-40B4-BE49-F238E27FC236}">
                  <a16:creationId xmlns:a16="http://schemas.microsoft.com/office/drawing/2014/main" id="{D9CB586B-89BF-F04B-99E9-F0700721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Freeform: Shape 46">
              <a:extLst>
                <a:ext uri="{FF2B5EF4-FFF2-40B4-BE49-F238E27FC236}">
                  <a16:creationId xmlns:a16="http://schemas.microsoft.com/office/drawing/2014/main" id="{FD90023B-B6A0-FA4A-8A42-D161C84F7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EDBF3BF6-2355-56DF-0FD2-46B1A8D1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3" t="14786" r="11613" b="34031"/>
          <a:stretch>
            <a:fillRect/>
          </a:stretch>
        </p:blipFill>
        <p:spPr>
          <a:xfrm>
            <a:off x="9081292" y="1059700"/>
            <a:ext cx="2301488" cy="2301488"/>
          </a:xfrm>
          <a:custGeom>
            <a:avLst/>
            <a:gdLst>
              <a:gd name="connsiteX0" fmla="*/ 1150744 w 2301488"/>
              <a:gd name="connsiteY0" fmla="*/ 0 h 2301488"/>
              <a:gd name="connsiteX1" fmla="*/ 2301488 w 2301488"/>
              <a:gd name="connsiteY1" fmla="*/ 1150744 h 2301488"/>
              <a:gd name="connsiteX2" fmla="*/ 1150744 w 2301488"/>
              <a:gd name="connsiteY2" fmla="*/ 2301488 h 2301488"/>
              <a:gd name="connsiteX3" fmla="*/ 0 w 2301488"/>
              <a:gd name="connsiteY3" fmla="*/ 1150744 h 2301488"/>
              <a:gd name="connsiteX4" fmla="*/ 1150744 w 2301488"/>
              <a:gd name="connsiteY4" fmla="*/ 0 h 230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488" h="2301488">
                <a:moveTo>
                  <a:pt x="1150744" y="0"/>
                </a:moveTo>
                <a:cubicBezTo>
                  <a:pt x="1786282" y="0"/>
                  <a:pt x="2301488" y="515206"/>
                  <a:pt x="2301488" y="1150744"/>
                </a:cubicBezTo>
                <a:cubicBezTo>
                  <a:pt x="2301488" y="1786282"/>
                  <a:pt x="1786282" y="2301488"/>
                  <a:pt x="1150744" y="2301488"/>
                </a:cubicBezTo>
                <a:cubicBezTo>
                  <a:pt x="515206" y="2301488"/>
                  <a:pt x="0" y="1786282"/>
                  <a:pt x="0" y="1150744"/>
                </a:cubicBezTo>
                <a:cubicBezTo>
                  <a:pt x="0" y="515206"/>
                  <a:pt x="515206" y="0"/>
                  <a:pt x="1150744" y="0"/>
                </a:cubicBezTo>
                <a:close/>
              </a:path>
            </a:pathLst>
          </a:custGeom>
          <a:ln w="28575">
            <a:solidFill>
              <a:srgbClr val="2F9677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D8D569-4EC5-6C4A-A35E-06390A90692E}"/>
              </a:ext>
            </a:extLst>
          </p:cNvPr>
          <p:cNvGrpSpPr/>
          <p:nvPr/>
        </p:nvGrpSpPr>
        <p:grpSpPr>
          <a:xfrm>
            <a:off x="1143406" y="2210444"/>
            <a:ext cx="1547259" cy="1949967"/>
            <a:chOff x="3171825" y="2459015"/>
            <a:chExt cx="1219200" cy="1536522"/>
          </a:xfr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80980-D510-A845-B3FC-D53E82094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D77168-8F0F-184C-8202-F38C587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4B25DDE-9C5B-9F40-51B4-D494CC5039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" t="11771" b="16130"/>
          <a:stretch>
            <a:fillRect/>
          </a:stretch>
        </p:blipFill>
        <p:spPr>
          <a:xfrm>
            <a:off x="792078" y="1144946"/>
            <a:ext cx="2301488" cy="2301488"/>
          </a:xfrm>
          <a:custGeom>
            <a:avLst/>
            <a:gdLst>
              <a:gd name="connsiteX0" fmla="*/ 1150744 w 2301488"/>
              <a:gd name="connsiteY0" fmla="*/ 0 h 2301488"/>
              <a:gd name="connsiteX1" fmla="*/ 2301488 w 2301488"/>
              <a:gd name="connsiteY1" fmla="*/ 1150744 h 2301488"/>
              <a:gd name="connsiteX2" fmla="*/ 1150744 w 2301488"/>
              <a:gd name="connsiteY2" fmla="*/ 2301488 h 2301488"/>
              <a:gd name="connsiteX3" fmla="*/ 0 w 2301488"/>
              <a:gd name="connsiteY3" fmla="*/ 1150744 h 2301488"/>
              <a:gd name="connsiteX4" fmla="*/ 1150744 w 2301488"/>
              <a:gd name="connsiteY4" fmla="*/ 0 h 230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488" h="2301488">
                <a:moveTo>
                  <a:pt x="1150744" y="0"/>
                </a:moveTo>
                <a:cubicBezTo>
                  <a:pt x="1786282" y="0"/>
                  <a:pt x="2301488" y="515206"/>
                  <a:pt x="2301488" y="1150744"/>
                </a:cubicBezTo>
                <a:cubicBezTo>
                  <a:pt x="2301488" y="1786282"/>
                  <a:pt x="1786282" y="2301488"/>
                  <a:pt x="1150744" y="2301488"/>
                </a:cubicBezTo>
                <a:cubicBezTo>
                  <a:pt x="515206" y="2301488"/>
                  <a:pt x="0" y="1786282"/>
                  <a:pt x="0" y="1150744"/>
                </a:cubicBezTo>
                <a:cubicBezTo>
                  <a:pt x="0" y="515206"/>
                  <a:pt x="515206" y="0"/>
                  <a:pt x="1150744" y="0"/>
                </a:cubicBezTo>
                <a:close/>
              </a:path>
            </a:pathLst>
          </a:custGeom>
          <a:ln w="28575">
            <a:solidFill>
              <a:srgbClr val="6FA73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722" y="450225"/>
            <a:ext cx="3164331" cy="6881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9326"/>
                </a:solidFill>
                <a:latin typeface="+mn-lt"/>
              </a:rPr>
              <a:t>Команда №3</a:t>
            </a:r>
            <a:endParaRPr lang="en-UA" b="1" dirty="0">
              <a:solidFill>
                <a:srgbClr val="009326"/>
              </a:solidFill>
              <a:latin typeface="+mn-lt"/>
            </a:endParaRPr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100720" y="4160411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r>
              <a:rPr lang="ru-RU" altLang="zh-CN" sz="2400" b="1" dirty="0">
                <a:solidFill>
                  <a:srgbClr val="71AA35"/>
                </a:solidFill>
                <a:cs typeface="+mn-ea"/>
                <a:sym typeface="+mn-lt"/>
              </a:rPr>
              <a:t>Зотов Никита</a:t>
            </a:r>
            <a:endParaRPr lang="zh-CN" altLang="en-US" sz="2400" b="1" dirty="0">
              <a:solidFill>
                <a:srgbClr val="71AA35"/>
              </a:solidFill>
              <a:cs typeface="+mn-ea"/>
              <a:sym typeface="+mn-lt"/>
            </a:endParaRPr>
          </a:p>
        </p:txBody>
      </p:sp>
      <p:sp>
        <p:nvSpPr>
          <p:cNvPr id="46" name="TextBox 50">
            <a:extLst>
              <a:ext uri="{FF2B5EF4-FFF2-40B4-BE49-F238E27FC236}">
                <a16:creationId xmlns:a16="http://schemas.microsoft.com/office/drawing/2014/main" id="{21FF1077-D325-3143-9932-3FC53AE9DC34}"/>
              </a:ext>
            </a:extLst>
          </p:cNvPr>
          <p:cNvSpPr txBox="1">
            <a:spLocks/>
          </p:cNvSpPr>
          <p:nvPr/>
        </p:nvSpPr>
        <p:spPr>
          <a:xfrm>
            <a:off x="1333520" y="475013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ru-RU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Разработчик</a:t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TextBox 55">
            <a:extLst>
              <a:ext uri="{FF2B5EF4-FFF2-40B4-BE49-F238E27FC236}">
                <a16:creationId xmlns:a16="http://schemas.microsoft.com/office/drawing/2014/main" id="{08524556-A9A8-D142-A96A-DAFF189696AF}"/>
              </a:ext>
            </a:extLst>
          </p:cNvPr>
          <p:cNvSpPr txBox="1"/>
          <p:nvPr/>
        </p:nvSpPr>
        <p:spPr>
          <a:xfrm>
            <a:off x="5222300" y="4160410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r>
              <a:rPr lang="ru-RU" altLang="zh-CN" sz="2400" b="1" dirty="0">
                <a:solidFill>
                  <a:srgbClr val="009325"/>
                </a:solidFill>
                <a:cs typeface="+mn-ea"/>
                <a:sym typeface="+mn-lt"/>
              </a:rPr>
              <a:t>Килина Анастасия</a:t>
            </a:r>
            <a:endParaRPr lang="zh-CN" altLang="en-US" sz="2400" b="1" dirty="0">
              <a:solidFill>
                <a:srgbClr val="009325"/>
              </a:solidFill>
              <a:cs typeface="+mn-ea"/>
              <a:sym typeface="+mn-lt"/>
            </a:endParaRPr>
          </a:p>
        </p:txBody>
      </p:sp>
      <p:sp>
        <p:nvSpPr>
          <p:cNvPr id="52" name="TextBox 56">
            <a:extLst>
              <a:ext uri="{FF2B5EF4-FFF2-40B4-BE49-F238E27FC236}">
                <a16:creationId xmlns:a16="http://schemas.microsoft.com/office/drawing/2014/main" id="{72C33E5D-0FB5-C34F-8C2B-111D8A825F55}"/>
              </a:ext>
            </a:extLst>
          </p:cNvPr>
          <p:cNvSpPr txBox="1">
            <a:spLocks/>
          </p:cNvSpPr>
          <p:nvPr/>
        </p:nvSpPr>
        <p:spPr>
          <a:xfrm>
            <a:off x="5289012" y="475568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ru-RU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Аналитик</a:t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22020" y="4112830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r>
              <a:rPr lang="ru-RU" altLang="zh-CN" sz="2400" b="1" dirty="0">
                <a:solidFill>
                  <a:srgbClr val="4ABD9A"/>
                </a:solidFill>
                <a:cs typeface="+mn-ea"/>
                <a:sym typeface="+mn-lt"/>
              </a:rPr>
              <a:t>Мальцев Павел</a:t>
            </a:r>
            <a:endParaRPr lang="zh-CN" altLang="en-US" sz="2400" b="1" dirty="0">
              <a:solidFill>
                <a:srgbClr val="4ABD9A"/>
              </a:solidFill>
              <a:cs typeface="+mn-ea"/>
              <a:sym typeface="+mn-lt"/>
            </a:endParaRPr>
          </a:p>
        </p:txBody>
      </p:sp>
      <p:sp>
        <p:nvSpPr>
          <p:cNvPr id="58" name="TextBox 62">
            <a:extLst>
              <a:ext uri="{FF2B5EF4-FFF2-40B4-BE49-F238E27FC236}">
                <a16:creationId xmlns:a16="http://schemas.microsoft.com/office/drawing/2014/main" id="{C2F93BB6-35BE-B24B-BC2B-AD8D7F53E6E7}"/>
              </a:ext>
            </a:extLst>
          </p:cNvPr>
          <p:cNvSpPr txBox="1">
            <a:spLocks/>
          </p:cNvSpPr>
          <p:nvPr/>
        </p:nvSpPr>
        <p:spPr>
          <a:xfrm>
            <a:off x="9762747" y="4710982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ru-RU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Разработчик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b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20AEDCE5-EEFC-AB0C-FB46-0D629B306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299" y="4593422"/>
            <a:ext cx="634921" cy="63492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11B20D1-9D24-E33E-BFF2-425BF6D95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99" y="4593422"/>
            <a:ext cx="634921" cy="63492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3687DEF-9E95-F968-4BD2-28773AFC6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216" y="4580761"/>
            <a:ext cx="634921" cy="63492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9264FFD-2653-B486-CB37-3F098098CE1B}"/>
              </a:ext>
            </a:extLst>
          </p:cNvPr>
          <p:cNvSpPr txBox="1"/>
          <p:nvPr/>
        </p:nvSpPr>
        <p:spPr>
          <a:xfrm>
            <a:off x="826788" y="5360657"/>
            <a:ext cx="2180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Студент ВГУВТ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Нижний Новгород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 лет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B3A317-CC21-C95E-5026-6E3E22DC5ABD}"/>
              </a:ext>
            </a:extLst>
          </p:cNvPr>
          <p:cNvSpPr txBox="1"/>
          <p:nvPr/>
        </p:nvSpPr>
        <p:spPr>
          <a:xfrm>
            <a:off x="9141790" y="5332748"/>
            <a:ext cx="2180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Студент ВГУВТ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Нижний Новгород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 лет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542930-D7BC-118A-E35E-511B35EDEFBB}"/>
              </a:ext>
            </a:extLst>
          </p:cNvPr>
          <p:cNvSpPr txBox="1"/>
          <p:nvPr/>
        </p:nvSpPr>
        <p:spPr>
          <a:xfrm>
            <a:off x="4972395" y="5335433"/>
            <a:ext cx="2180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Студент ВШЭ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Нижний Новгород</a:t>
            </a: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 лет</a:t>
            </a:r>
          </a:p>
        </p:txBody>
      </p:sp>
      <p:sp>
        <p:nvSpPr>
          <p:cNvPr id="92" name="Прямоугольник: скругленные углы 91">
            <a:extLst>
              <a:ext uri="{FF2B5EF4-FFF2-40B4-BE49-F238E27FC236}">
                <a16:creationId xmlns:a16="http://schemas.microsoft.com/office/drawing/2014/main" id="{168C510D-949D-23AC-37C2-49A74874556D}"/>
              </a:ext>
            </a:extLst>
          </p:cNvPr>
          <p:cNvSpPr/>
          <p:nvPr/>
        </p:nvSpPr>
        <p:spPr>
          <a:xfrm>
            <a:off x="792078" y="5360657"/>
            <a:ext cx="2301488" cy="923330"/>
          </a:xfrm>
          <a:prstGeom prst="roundRect">
            <a:avLst/>
          </a:prstGeom>
          <a:solidFill>
            <a:schemeClr val="accent1">
              <a:alpha val="6000"/>
            </a:schemeClr>
          </a:solidFill>
          <a:ln>
            <a:solidFill>
              <a:srgbClr val="6FA7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: скругленные углы 92">
            <a:extLst>
              <a:ext uri="{FF2B5EF4-FFF2-40B4-BE49-F238E27FC236}">
                <a16:creationId xmlns:a16="http://schemas.microsoft.com/office/drawing/2014/main" id="{05F00750-80F6-80DA-19FE-DBC9F80B96FB}"/>
              </a:ext>
            </a:extLst>
          </p:cNvPr>
          <p:cNvSpPr/>
          <p:nvPr/>
        </p:nvSpPr>
        <p:spPr>
          <a:xfrm>
            <a:off x="4841562" y="5335433"/>
            <a:ext cx="2301488" cy="92333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6D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: скругленные углы 93">
            <a:extLst>
              <a:ext uri="{FF2B5EF4-FFF2-40B4-BE49-F238E27FC236}">
                <a16:creationId xmlns:a16="http://schemas.microsoft.com/office/drawing/2014/main" id="{522A5A9E-2CAA-242A-2A2F-65854DD6FE70}"/>
              </a:ext>
            </a:extLst>
          </p:cNvPr>
          <p:cNvSpPr/>
          <p:nvPr/>
        </p:nvSpPr>
        <p:spPr>
          <a:xfrm>
            <a:off x="9081292" y="5341695"/>
            <a:ext cx="2301488" cy="923330"/>
          </a:xfrm>
          <a:prstGeom prst="roundRect">
            <a:avLst/>
          </a:prstGeom>
          <a:solidFill>
            <a:srgbClr val="309878">
              <a:alpha val="10000"/>
            </a:srgbClr>
          </a:solidFill>
          <a:ln>
            <a:solidFill>
              <a:srgbClr val="319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6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A38B76-E3BB-104D-A4F8-4ABA7BD5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1803">
            <a:off x="1884824" y="1537813"/>
            <a:ext cx="8785120" cy="4497908"/>
          </a:xfrm>
          <a:prstGeom prst="rect">
            <a:avLst/>
          </a:prstGeom>
          <a:effectLst>
            <a:glow rad="736600">
              <a:schemeClr val="bg1">
                <a:lumMod val="75000"/>
              </a:schemeClr>
            </a:glow>
            <a:outerShdw blurRad="939800" dist="50800" dir="5400000" sx="1000" sy="1000" algn="ctr" rotWithShape="0">
              <a:srgbClr val="000000">
                <a:alpha val="33000"/>
              </a:srgbClr>
            </a:outerShdw>
            <a:softEdge rad="127000"/>
          </a:effectLst>
          <a:scene3d>
            <a:camera prst="orthographicFront"/>
            <a:lightRig rig="threePt" dir="t"/>
          </a:scene3d>
          <a:sp3d prstMaterial="matte"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85" y="473848"/>
            <a:ext cx="3918284" cy="6881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9325"/>
                </a:solidFill>
                <a:latin typeface="+mn-lt"/>
              </a:rPr>
              <a:t>Интерфейс</a:t>
            </a:r>
            <a:endParaRPr lang="en-UA" b="1" dirty="0">
              <a:solidFill>
                <a:srgbClr val="009325"/>
              </a:solidFill>
              <a:latin typeface="+mn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B7B91F-4B33-DFB6-0747-F2E71D71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80" y="1501541"/>
            <a:ext cx="8201109" cy="419889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785191B-D52E-28F7-7459-B9C93A810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660" y="24028"/>
            <a:ext cx="1501541" cy="15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D1D79F-7ED2-6EA5-CDE1-FF79CEE85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705" y="1794505"/>
            <a:ext cx="2489805" cy="3717708"/>
          </a:xfrm>
          <a:prstGeom prst="rect">
            <a:avLst/>
          </a:prstGeom>
          <a:effectLst>
            <a:glow rad="533400">
              <a:schemeClr val="tx1">
                <a:alpha val="35000"/>
              </a:schemeClr>
            </a:glow>
            <a:outerShdw blurRad="342900" dist="50800" dir="5400000" sx="76000" sy="76000" algn="ctr" rotWithShape="0">
              <a:schemeClr val="tx1">
                <a:lumMod val="95000"/>
                <a:lumOff val="5000"/>
              </a:schemeClr>
            </a:outerShdw>
            <a:reflection blurRad="241300" stA="45000" endPos="0" dist="50800" dir="5400000" sy="-100000" algn="bl" rotWithShape="0"/>
            <a:softEdge rad="2032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E00943-391B-5386-B611-73852AC55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64" y="1882947"/>
            <a:ext cx="5812300" cy="3717708"/>
          </a:xfrm>
          <a:prstGeom prst="rect">
            <a:avLst/>
          </a:prstGeom>
          <a:effectLst>
            <a:glow>
              <a:schemeClr val="accent1">
                <a:alpha val="59000"/>
              </a:schemeClr>
            </a:glow>
            <a:outerShdw blurRad="444500" dist="50800" dir="5400000" sx="116000" sy="116000" algn="ctr" rotWithShape="0">
              <a:srgbClr val="000000">
                <a:alpha val="66000"/>
              </a:srgbClr>
            </a:outerShdw>
            <a:softEdge rad="4699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68D5B-1F2C-A362-61FF-200E7C84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46B451"/>
                </a:solidFill>
                <a:latin typeface="+mn-lt"/>
              </a:rPr>
              <a:t> Загрузка данных из </a:t>
            </a:r>
            <a:r>
              <a:rPr lang="en-US" b="1" dirty="0">
                <a:solidFill>
                  <a:srgbClr val="46B451"/>
                </a:solidFill>
                <a:latin typeface="+mn-lt"/>
              </a:rPr>
              <a:t>Excel</a:t>
            </a:r>
            <a:endParaRPr lang="ru-RU" b="1" dirty="0">
              <a:solidFill>
                <a:srgbClr val="46B45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C32A74-77DA-C23B-1B0D-20B7BBE2F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74" y="1540042"/>
            <a:ext cx="5812300" cy="3717708"/>
          </a:xfrm>
          <a:prstGeom prst="rect">
            <a:avLst/>
          </a:prstGeom>
          <a:effectLst>
            <a:outerShdw blurRad="12700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78C6CC-22C1-D7B2-A017-DDB3C498F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264" y="74289"/>
            <a:ext cx="1269841" cy="12698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057399-3343-7BD1-17A0-F3877C269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293" y="1503671"/>
            <a:ext cx="2489805" cy="3717708"/>
          </a:xfrm>
          <a:prstGeom prst="rect">
            <a:avLst/>
          </a:prstGeom>
          <a:effectLst>
            <a:glow rad="698500">
              <a:schemeClr val="bg1">
                <a:lumMod val="75000"/>
                <a:alpha val="50000"/>
              </a:schemeClr>
            </a:glow>
            <a:reflection blurRad="50800"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045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91DC63-53A4-0906-A10F-8B4CB4773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930" y="1619318"/>
            <a:ext cx="8271174" cy="4491174"/>
          </a:xfrm>
          <a:prstGeom prst="rect">
            <a:avLst/>
          </a:prstGeom>
          <a:effectLst>
            <a:glow rad="850900">
              <a:schemeClr val="tx1">
                <a:alpha val="35000"/>
              </a:schemeClr>
            </a:glow>
            <a:outerShdw blurRad="977900" dist="50800" dir="9540000" sx="79000" sy="79000" algn="ctr" rotWithShape="0">
              <a:srgbClr val="000000">
                <a:alpha val="35000"/>
              </a:srgbClr>
            </a:outerShdw>
            <a:softEdge rad="2540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2FAD9-E2CE-A69A-1549-C31F8F2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46B451"/>
                </a:solidFill>
                <a:latin typeface="+mn-lt"/>
              </a:rPr>
              <a:t>Уведомление по Е</a:t>
            </a:r>
            <a:r>
              <a:rPr lang="en-US" b="1" dirty="0">
                <a:solidFill>
                  <a:srgbClr val="46B451"/>
                </a:solidFill>
                <a:latin typeface="+mn-lt"/>
              </a:rPr>
              <a:t>Mail</a:t>
            </a:r>
            <a:endParaRPr lang="ru-RU" b="1" dirty="0">
              <a:solidFill>
                <a:srgbClr val="46B451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EFA93C-EBE0-1D2D-2E35-F679650F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13" y="1249680"/>
            <a:ext cx="8271174" cy="4491174"/>
          </a:xfrm>
          <a:prstGeom prst="rect">
            <a:avLst/>
          </a:prstGeom>
          <a:effectLst>
            <a:outerShdw blurRad="1054100" dist="50800" dir="5400000" sx="107000" sy="107000" algn="ctr" rotWithShape="0">
              <a:srgbClr val="000000">
                <a:alpha val="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9B4903-A869-4AEA-2258-897E6256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2" y="0"/>
            <a:ext cx="1395436" cy="13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AAFF29-3F69-DF30-6A7E-CC9EC32E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38000" contras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3730" y="2018573"/>
            <a:ext cx="8100765" cy="3911232"/>
          </a:xfrm>
          <a:prstGeom prst="rect">
            <a:avLst/>
          </a:prstGeom>
          <a:effectLst>
            <a:glow rad="723900">
              <a:schemeClr val="tx1">
                <a:lumMod val="95000"/>
                <a:lumOff val="5000"/>
                <a:alpha val="30000"/>
              </a:schemeClr>
            </a:glow>
            <a:softEdge rad="317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85EE4-278F-7FD0-EEAC-B23FF8AE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17" y="430983"/>
            <a:ext cx="10515600" cy="6881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46B451"/>
                </a:solidFill>
                <a:latin typeface="+mn-lt"/>
              </a:rPr>
              <a:t>Чек покупателя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04C037-BEF5-61B5-D0FF-D292C6C6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87" y="0"/>
            <a:ext cx="1462694" cy="14626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6DC6C-EC33-3D73-66A2-9C0BF4913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724" y="1982261"/>
            <a:ext cx="7533314" cy="3361559"/>
          </a:xfrm>
          <a:prstGeom prst="rect">
            <a:avLst/>
          </a:prstGeom>
          <a:effectLst>
            <a:outerShdw blurRad="850900" dist="292100" dir="5400000" sx="110000" sy="110000" algn="ctr" rotWithShape="0">
              <a:srgbClr val="000000">
                <a:alpha val="51000"/>
              </a:srgb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922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F14801-D0DA-615B-D250-D1917DF70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2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500" y="2063501"/>
            <a:ext cx="7568064" cy="3517060"/>
          </a:xfrm>
          <a:prstGeom prst="rect">
            <a:avLst/>
          </a:prstGeom>
          <a:effectLst>
            <a:glow rad="558800">
              <a:schemeClr val="tx1">
                <a:alpha val="27000"/>
              </a:schemeClr>
            </a:glow>
            <a:softEdge rad="190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75CB5-813F-048A-90DB-E45281D1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46B451"/>
                </a:solidFill>
                <a:latin typeface="+mn-lt"/>
              </a:rPr>
              <a:t>Бонусная система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F87FED-83EA-808E-A9C7-66AA46CEE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968" y="1670470"/>
            <a:ext cx="7568064" cy="3517060"/>
          </a:xfrm>
          <a:prstGeom prst="rect">
            <a:avLst/>
          </a:prstGeom>
          <a:effectLst>
            <a:glow rad="508000">
              <a:schemeClr val="tx1">
                <a:alpha val="25000"/>
              </a:schemeClr>
            </a:glo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78546C-A88E-336E-E3A7-0212900BF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106" y="307402"/>
            <a:ext cx="745894" cy="7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19427"/>
                </a:solidFill>
                <a:latin typeface="+mn-lt"/>
              </a:rPr>
              <a:t>Трудозатраты</a:t>
            </a:r>
            <a:endParaRPr lang="en-UA" b="1" dirty="0">
              <a:solidFill>
                <a:srgbClr val="019427"/>
              </a:solidFill>
              <a:latin typeface="+mn-lt"/>
            </a:endParaRPr>
          </a:p>
        </p:txBody>
      </p:sp>
      <p:grpSp>
        <p:nvGrpSpPr>
          <p:cNvPr id="77" name="组合 57">
            <a:extLst>
              <a:ext uri="{FF2B5EF4-FFF2-40B4-BE49-F238E27FC236}">
                <a16:creationId xmlns:a16="http://schemas.microsoft.com/office/drawing/2014/main" id="{B5F4B809-DEC2-7C4A-BFD4-28E64DC16D4E}"/>
              </a:ext>
            </a:extLst>
          </p:cNvPr>
          <p:cNvGrpSpPr/>
          <p:nvPr/>
        </p:nvGrpSpPr>
        <p:grpSpPr>
          <a:xfrm rot="2700000">
            <a:off x="8538859" y="3590416"/>
            <a:ext cx="2748012" cy="1980285"/>
            <a:chOff x="6403402" y="1142243"/>
            <a:chExt cx="2198495" cy="1584503"/>
          </a:xfrm>
        </p:grpSpPr>
        <p:sp>
          <p:nvSpPr>
            <p:cNvPr id="78" name="TextBox 110">
              <a:extLst>
                <a:ext uri="{FF2B5EF4-FFF2-40B4-BE49-F238E27FC236}">
                  <a16:creationId xmlns:a16="http://schemas.microsoft.com/office/drawing/2014/main" id="{A8A11F64-DF85-904E-AC63-52FFCA3E81CC}"/>
                </a:ext>
              </a:extLst>
            </p:cNvPr>
            <p:cNvSpPr txBox="1"/>
            <p:nvPr/>
          </p:nvSpPr>
          <p:spPr>
            <a:xfrm>
              <a:off x="6405324" y="1980784"/>
              <a:ext cx="2196573" cy="706778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  Плановое время: 90ч</a:t>
              </a:r>
            </a:p>
            <a:p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      Затраченное время: 109ч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  <a:p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9" name="矩形 59">
              <a:extLst>
                <a:ext uri="{FF2B5EF4-FFF2-40B4-BE49-F238E27FC236}">
                  <a16:creationId xmlns:a16="http://schemas.microsoft.com/office/drawing/2014/main" id="{DC8E70B1-FBEC-6247-ACDF-ACBFF6F9F3D0}"/>
                </a:ext>
              </a:extLst>
            </p:cNvPr>
            <p:cNvSpPr/>
            <p:nvPr/>
          </p:nvSpPr>
          <p:spPr>
            <a:xfrm>
              <a:off x="6403402" y="1682340"/>
              <a:ext cx="2176858" cy="287151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ru-RU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Реализация проекта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87">
              <a:extLst>
                <a:ext uri="{FF2B5EF4-FFF2-40B4-BE49-F238E27FC236}">
                  <a16:creationId xmlns:a16="http://schemas.microsoft.com/office/drawing/2014/main" id="{E2BE165C-3B2B-9F44-A263-B49F54E2301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6673197" y="1142243"/>
              <a:ext cx="1566323" cy="1584503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92">
            <a:extLst>
              <a:ext uri="{FF2B5EF4-FFF2-40B4-BE49-F238E27FC236}">
                <a16:creationId xmlns:a16="http://schemas.microsoft.com/office/drawing/2014/main" id="{D7F05762-BABC-8147-95DF-5E473A3E8467}"/>
              </a:ext>
            </a:extLst>
          </p:cNvPr>
          <p:cNvGrpSpPr/>
          <p:nvPr/>
        </p:nvGrpSpPr>
        <p:grpSpPr>
          <a:xfrm rot="2700000">
            <a:off x="1488233" y="1594356"/>
            <a:ext cx="2589459" cy="1295375"/>
            <a:chOff x="6366056" y="1628784"/>
            <a:chExt cx="2071645" cy="1036483"/>
          </a:xfrm>
        </p:grpSpPr>
        <p:sp>
          <p:nvSpPr>
            <p:cNvPr id="86" name="TextBox 126">
              <a:extLst>
                <a:ext uri="{FF2B5EF4-FFF2-40B4-BE49-F238E27FC236}">
                  <a16:creationId xmlns:a16="http://schemas.microsoft.com/office/drawing/2014/main" id="{1320BDF5-FDCB-C94F-B0FA-00D839A4AFEF}"/>
                </a:ext>
              </a:extLst>
            </p:cNvPr>
            <p:cNvSpPr txBox="1"/>
            <p:nvPr/>
          </p:nvSpPr>
          <p:spPr>
            <a:xfrm>
              <a:off x="6366056" y="1958487"/>
              <a:ext cx="2071645" cy="706780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Плановое время: 56ч</a:t>
              </a:r>
            </a:p>
            <a:p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       Затраченное время: 60ч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  <a:p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87" name="矩形 94">
              <a:extLst>
                <a:ext uri="{FF2B5EF4-FFF2-40B4-BE49-F238E27FC236}">
                  <a16:creationId xmlns:a16="http://schemas.microsoft.com/office/drawing/2014/main" id="{0ABD8C5D-8695-2845-A8B5-C68EFC48A349}"/>
                </a:ext>
              </a:extLst>
            </p:cNvPr>
            <p:cNvSpPr/>
            <p:nvPr/>
          </p:nvSpPr>
          <p:spPr>
            <a:xfrm>
              <a:off x="6877859" y="1628784"/>
              <a:ext cx="1209833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r>
                <a:rPr lang="ru-RU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Разработка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连接符 95">
              <a:extLst>
                <a:ext uri="{FF2B5EF4-FFF2-40B4-BE49-F238E27FC236}">
                  <a16:creationId xmlns:a16="http://schemas.microsoft.com/office/drawing/2014/main" id="{8C24A585-AF00-254C-9690-E877D382C66C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9">
            <a:extLst>
              <a:ext uri="{FF2B5EF4-FFF2-40B4-BE49-F238E27FC236}">
                <a16:creationId xmlns:a16="http://schemas.microsoft.com/office/drawing/2014/main" id="{04463E4C-6947-1443-BFB5-3B4753B4CF37}"/>
              </a:ext>
            </a:extLst>
          </p:cNvPr>
          <p:cNvGrpSpPr/>
          <p:nvPr/>
        </p:nvGrpSpPr>
        <p:grpSpPr>
          <a:xfrm rot="2700000">
            <a:off x="8384133" y="2131193"/>
            <a:ext cx="2589457" cy="949404"/>
            <a:chOff x="6340785" y="1641124"/>
            <a:chExt cx="2071645" cy="759656"/>
          </a:xfrm>
        </p:grpSpPr>
        <p:sp>
          <p:nvSpPr>
            <p:cNvPr id="103" name="TextBox 106">
              <a:extLst>
                <a:ext uri="{FF2B5EF4-FFF2-40B4-BE49-F238E27FC236}">
                  <a16:creationId xmlns:a16="http://schemas.microsoft.com/office/drawing/2014/main" id="{4EA90AB1-23B6-8F4E-80EB-169A42B6BCED}"/>
                </a:ext>
              </a:extLst>
            </p:cNvPr>
            <p:cNvSpPr txBox="1"/>
            <p:nvPr/>
          </p:nvSpPr>
          <p:spPr>
            <a:xfrm>
              <a:off x="6340785" y="1930415"/>
              <a:ext cx="2071645" cy="470365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  Плановое время: 34ч</a:t>
              </a:r>
            </a:p>
            <a:p>
              <a:r>
                <a:rPr lang="ru-RU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      Затраченное время: 49ч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04" name="矩形 111">
              <a:extLst>
                <a:ext uri="{FF2B5EF4-FFF2-40B4-BE49-F238E27FC236}">
                  <a16:creationId xmlns:a16="http://schemas.microsoft.com/office/drawing/2014/main" id="{B60F756F-3602-E44C-9F31-9BCF8AA9DE26}"/>
                </a:ext>
              </a:extLst>
            </p:cNvPr>
            <p:cNvSpPr/>
            <p:nvPr/>
          </p:nvSpPr>
          <p:spPr>
            <a:xfrm>
              <a:off x="6423334" y="1641124"/>
              <a:ext cx="1679259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r>
                <a:rPr lang="ru-RU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Аналитика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12">
              <a:extLst>
                <a:ext uri="{FF2B5EF4-FFF2-40B4-BE49-F238E27FC236}">
                  <a16:creationId xmlns:a16="http://schemas.microsoft.com/office/drawing/2014/main" id="{FB515C4B-AA06-DE4D-8233-FE1DBE98CEF7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B07F09-FF18-7AD5-C099-702B3805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66375">
            <a:off x="9016010" y="1450202"/>
            <a:ext cx="433432" cy="4334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884813E-C7A9-EF5A-927F-808A0E0E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032">
            <a:off x="2401247" y="1141066"/>
            <a:ext cx="413002" cy="4130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FFC2D88-BC77-5CC7-A901-DDF370B2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31024">
            <a:off x="8944122" y="3323287"/>
            <a:ext cx="375661" cy="37566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F55A987-08F4-0205-2CE0-3302FA4F24E2}"/>
              </a:ext>
            </a:extLst>
          </p:cNvPr>
          <p:cNvGrpSpPr/>
          <p:nvPr/>
        </p:nvGrpSpPr>
        <p:grpSpPr>
          <a:xfrm>
            <a:off x="4360392" y="1982444"/>
            <a:ext cx="3648633" cy="3659040"/>
            <a:chOff x="4360392" y="1982444"/>
            <a:chExt cx="3648633" cy="365904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6BB3BF65-9257-C308-51CF-0FC988DD1521}"/>
                </a:ext>
              </a:extLst>
            </p:cNvPr>
            <p:cNvGrpSpPr/>
            <p:nvPr/>
          </p:nvGrpSpPr>
          <p:grpSpPr>
            <a:xfrm>
              <a:off x="4679824" y="2166641"/>
              <a:ext cx="3329201" cy="3474843"/>
              <a:chOff x="4679824" y="2166641"/>
              <a:chExt cx="3329201" cy="3474843"/>
            </a:xfrm>
          </p:grpSpPr>
          <p:grpSp>
            <p:nvGrpSpPr>
              <p:cNvPr id="72" name="组合 52">
                <a:extLst>
                  <a:ext uri="{FF2B5EF4-FFF2-40B4-BE49-F238E27FC236}">
                    <a16:creationId xmlns:a16="http://schemas.microsoft.com/office/drawing/2014/main" id="{B88FB5A1-CF00-6549-8A63-F8DA0F4A3C43}"/>
                  </a:ext>
                </a:extLst>
              </p:cNvPr>
              <p:cNvGrpSpPr/>
              <p:nvPr/>
            </p:nvGrpSpPr>
            <p:grpSpPr>
              <a:xfrm>
                <a:off x="5304787" y="2166641"/>
                <a:ext cx="2065376" cy="2804152"/>
                <a:chOff x="3847918" y="1771062"/>
                <a:chExt cx="1652588" cy="224340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73" name="Freeform 8">
                  <a:extLst>
                    <a:ext uri="{FF2B5EF4-FFF2-40B4-BE49-F238E27FC236}">
                      <a16:creationId xmlns:a16="http://schemas.microsoft.com/office/drawing/2014/main" id="{49B92DD6-3A35-474A-8C02-2039D7ED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7918" y="2361884"/>
                  <a:ext cx="1652588" cy="1652587"/>
                </a:xfrm>
                <a:custGeom>
                  <a:avLst/>
                  <a:gdLst>
                    <a:gd name="T0" fmla="*/ 0 w 612"/>
                    <a:gd name="T1" fmla="*/ 480 h 612"/>
                    <a:gd name="T2" fmla="*/ 76 w 612"/>
                    <a:gd name="T3" fmla="*/ 404 h 612"/>
                    <a:gd name="T4" fmla="*/ 404 w 612"/>
                    <a:gd name="T5" fmla="*/ 404 h 612"/>
                    <a:gd name="T6" fmla="*/ 404 w 612"/>
                    <a:gd name="T7" fmla="*/ 76 h 612"/>
                    <a:gd name="T8" fmla="*/ 480 w 612"/>
                    <a:gd name="T9" fmla="*/ 0 h 612"/>
                    <a:gd name="T10" fmla="*/ 480 w 612"/>
                    <a:gd name="T11" fmla="*/ 480 h 612"/>
                    <a:gd name="T12" fmla="*/ 0 w 612"/>
                    <a:gd name="T13" fmla="*/ 48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2" h="612">
                      <a:moveTo>
                        <a:pt x="0" y="480"/>
                      </a:moveTo>
                      <a:cubicBezTo>
                        <a:pt x="76" y="404"/>
                        <a:pt x="76" y="404"/>
                        <a:pt x="76" y="404"/>
                      </a:cubicBezTo>
                      <a:cubicBezTo>
                        <a:pt x="166" y="495"/>
                        <a:pt x="314" y="495"/>
                        <a:pt x="404" y="404"/>
                      </a:cubicBezTo>
                      <a:cubicBezTo>
                        <a:pt x="495" y="314"/>
                        <a:pt x="495" y="166"/>
                        <a:pt x="404" y="76"/>
                      </a:cubicBezTo>
                      <a:cubicBezTo>
                        <a:pt x="480" y="0"/>
                        <a:pt x="480" y="0"/>
                        <a:pt x="480" y="0"/>
                      </a:cubicBezTo>
                      <a:cubicBezTo>
                        <a:pt x="612" y="132"/>
                        <a:pt x="612" y="348"/>
                        <a:pt x="480" y="480"/>
                      </a:cubicBezTo>
                      <a:cubicBezTo>
                        <a:pt x="348" y="612"/>
                        <a:pt x="133" y="612"/>
                        <a:pt x="0" y="480"/>
                      </a:cubicBezTo>
                      <a:close/>
                    </a:path>
                  </a:pathLst>
                </a:custGeom>
                <a:solidFill>
                  <a:srgbClr val="45B95B"/>
                </a:solidFill>
                <a:ln>
                  <a:noFill/>
                </a:ln>
              </p:spPr>
              <p:txBody>
                <a:bodyPr vert="horz" wrap="square" lIns="121883" tIns="60941" rIns="121883" bIns="6094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399" dirty="0">
                    <a:solidFill>
                      <a:srgbClr val="261F1C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4" name="TextBox 147">
                  <a:extLst>
                    <a:ext uri="{FF2B5EF4-FFF2-40B4-BE49-F238E27FC236}">
                      <a16:creationId xmlns:a16="http://schemas.microsoft.com/office/drawing/2014/main" id="{9F7A1CE9-25D7-9A44-B20F-9FF9C53674AC}"/>
                    </a:ext>
                  </a:extLst>
                </p:cNvPr>
                <p:cNvSpPr txBox="1"/>
                <p:nvPr/>
              </p:nvSpPr>
              <p:spPr>
                <a:xfrm>
                  <a:off x="4585500" y="1771062"/>
                  <a:ext cx="292696" cy="369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399" dirty="0">
                      <a:solidFill>
                        <a:schemeClr val="bg1">
                          <a:lumMod val="9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B</a:t>
                  </a:r>
                  <a:endParaRPr lang="zh-CN" altLang="en-US" sz="2399" dirty="0">
                    <a:solidFill>
                      <a:schemeClr val="bg1">
                        <a:lumMod val="9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grpSp>
            <p:nvGrpSpPr>
              <p:cNvPr id="63" name="组合 43">
                <a:extLst>
                  <a:ext uri="{FF2B5EF4-FFF2-40B4-BE49-F238E27FC236}">
                    <a16:creationId xmlns:a16="http://schemas.microsoft.com/office/drawing/2014/main" id="{B29E5567-C76F-3C45-8557-7FFE041FE30F}"/>
                  </a:ext>
                </a:extLst>
              </p:cNvPr>
              <p:cNvGrpSpPr/>
              <p:nvPr/>
            </p:nvGrpSpPr>
            <p:grpSpPr>
              <a:xfrm>
                <a:off x="4679824" y="2313816"/>
                <a:ext cx="3329201" cy="3327668"/>
                <a:chOff x="3347856" y="1888809"/>
                <a:chExt cx="2663825" cy="2662237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4" name="Freeform 9">
                  <a:extLst>
                    <a:ext uri="{FF2B5EF4-FFF2-40B4-BE49-F238E27FC236}">
                      <a16:creationId xmlns:a16="http://schemas.microsoft.com/office/drawing/2014/main" id="{81FDF239-07A1-0149-8D22-FD607EDC3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7856" y="1888809"/>
                  <a:ext cx="2663825" cy="2662237"/>
                </a:xfrm>
                <a:custGeom>
                  <a:avLst/>
                  <a:gdLst>
                    <a:gd name="T0" fmla="*/ 0 w 986"/>
                    <a:gd name="T1" fmla="*/ 817 h 986"/>
                    <a:gd name="T2" fmla="*/ 75 w 986"/>
                    <a:gd name="T3" fmla="*/ 741 h 986"/>
                    <a:gd name="T4" fmla="*/ 741 w 986"/>
                    <a:gd name="T5" fmla="*/ 741 h 986"/>
                    <a:gd name="T6" fmla="*/ 741 w 986"/>
                    <a:gd name="T7" fmla="*/ 75 h 986"/>
                    <a:gd name="T8" fmla="*/ 817 w 986"/>
                    <a:gd name="T9" fmla="*/ 0 h 986"/>
                    <a:gd name="T10" fmla="*/ 986 w 986"/>
                    <a:gd name="T11" fmla="*/ 408 h 986"/>
                    <a:gd name="T12" fmla="*/ 817 w 986"/>
                    <a:gd name="T13" fmla="*/ 817 h 986"/>
                    <a:gd name="T14" fmla="*/ 408 w 986"/>
                    <a:gd name="T15" fmla="*/ 986 h 986"/>
                    <a:gd name="T16" fmla="*/ 0 w 986"/>
                    <a:gd name="T17" fmla="*/ 817 h 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86" h="986">
                      <a:moveTo>
                        <a:pt x="0" y="817"/>
                      </a:moveTo>
                      <a:cubicBezTo>
                        <a:pt x="75" y="741"/>
                        <a:pt x="75" y="741"/>
                        <a:pt x="75" y="741"/>
                      </a:cubicBezTo>
                      <a:cubicBezTo>
                        <a:pt x="259" y="925"/>
                        <a:pt x="558" y="925"/>
                        <a:pt x="741" y="741"/>
                      </a:cubicBezTo>
                      <a:cubicBezTo>
                        <a:pt x="925" y="558"/>
                        <a:pt x="925" y="259"/>
                        <a:pt x="741" y="75"/>
                      </a:cubicBezTo>
                      <a:cubicBezTo>
                        <a:pt x="817" y="0"/>
                        <a:pt x="817" y="0"/>
                        <a:pt x="817" y="0"/>
                      </a:cubicBezTo>
                      <a:cubicBezTo>
                        <a:pt x="926" y="109"/>
                        <a:pt x="986" y="254"/>
                        <a:pt x="986" y="408"/>
                      </a:cubicBezTo>
                      <a:cubicBezTo>
                        <a:pt x="986" y="563"/>
                        <a:pt x="926" y="708"/>
                        <a:pt x="817" y="817"/>
                      </a:cubicBezTo>
                      <a:cubicBezTo>
                        <a:pt x="708" y="926"/>
                        <a:pt x="563" y="986"/>
                        <a:pt x="408" y="986"/>
                      </a:cubicBezTo>
                      <a:cubicBezTo>
                        <a:pt x="254" y="986"/>
                        <a:pt x="109" y="926"/>
                        <a:pt x="0" y="8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21883" tIns="60941" rIns="121883" bIns="6094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399" dirty="0">
                    <a:solidFill>
                      <a:srgbClr val="261F1C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5" name="TextBox 144">
                  <a:extLst>
                    <a:ext uri="{FF2B5EF4-FFF2-40B4-BE49-F238E27FC236}">
                      <a16:creationId xmlns:a16="http://schemas.microsoft.com/office/drawing/2014/main" id="{5E8D21F1-AD54-5249-BC42-0D5BA840E086}"/>
                    </a:ext>
                  </a:extLst>
                </p:cNvPr>
                <p:cNvSpPr txBox="1"/>
                <p:nvPr/>
              </p:nvSpPr>
              <p:spPr>
                <a:xfrm>
                  <a:off x="4878191" y="3377436"/>
                  <a:ext cx="311934" cy="369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399" dirty="0">
                      <a:solidFill>
                        <a:schemeClr val="bg1">
                          <a:lumMod val="9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A</a:t>
                  </a:r>
                  <a:endParaRPr lang="zh-CN" altLang="en-US" sz="2399" dirty="0">
                    <a:solidFill>
                      <a:schemeClr val="bg1">
                        <a:lumMod val="9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DB379E03-376D-542D-7F37-A2CF2BB485F6}"/>
                  </a:ext>
                </a:extLst>
              </p:cNvPr>
              <p:cNvCxnSpPr/>
              <p:nvPr/>
            </p:nvCxnSpPr>
            <p:spPr>
              <a:xfrm>
                <a:off x="6370655" y="4411226"/>
                <a:ext cx="150725" cy="472869"/>
              </a:xfrm>
              <a:prstGeom prst="line">
                <a:avLst/>
              </a:prstGeom>
              <a:ln w="101600">
                <a:solidFill>
                  <a:srgbClr val="EDED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B4C18088-294E-BE0E-526F-687CD966C63B}"/>
                </a:ext>
              </a:extLst>
            </p:cNvPr>
            <p:cNvGrpSpPr/>
            <p:nvPr/>
          </p:nvGrpSpPr>
          <p:grpSpPr>
            <a:xfrm>
              <a:off x="4360392" y="1982444"/>
              <a:ext cx="3197069" cy="3219117"/>
              <a:chOff x="4360392" y="1982444"/>
              <a:chExt cx="3197069" cy="3219117"/>
            </a:xfrm>
          </p:grpSpPr>
          <p:grpSp>
            <p:nvGrpSpPr>
              <p:cNvPr id="66" name="组合 46">
                <a:extLst>
                  <a:ext uri="{FF2B5EF4-FFF2-40B4-BE49-F238E27FC236}">
                    <a16:creationId xmlns:a16="http://schemas.microsoft.com/office/drawing/2014/main" id="{D47FDB68-2CCD-1C46-ACE8-73DAC7CC274B}"/>
                  </a:ext>
                </a:extLst>
              </p:cNvPr>
              <p:cNvGrpSpPr/>
              <p:nvPr/>
            </p:nvGrpSpPr>
            <p:grpSpPr>
              <a:xfrm>
                <a:off x="4360392" y="1982444"/>
                <a:ext cx="3197069" cy="3219117"/>
                <a:chOff x="3092268" y="1623697"/>
                <a:chExt cx="2558101" cy="257539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636CBEF0-F258-B746-9A2B-D1BEC9B8A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2268" y="1623697"/>
                  <a:ext cx="2198688" cy="2198687"/>
                </a:xfrm>
                <a:custGeom>
                  <a:avLst/>
                  <a:gdLst>
                    <a:gd name="T0" fmla="*/ 174 w 814"/>
                    <a:gd name="T1" fmla="*/ 814 h 814"/>
                    <a:gd name="T2" fmla="*/ 179 w 814"/>
                    <a:gd name="T3" fmla="*/ 179 h 814"/>
                    <a:gd name="T4" fmla="*/ 814 w 814"/>
                    <a:gd name="T5" fmla="*/ 174 h 814"/>
                    <a:gd name="T6" fmla="*/ 739 w 814"/>
                    <a:gd name="T7" fmla="*/ 249 h 814"/>
                    <a:gd name="T8" fmla="*/ 255 w 814"/>
                    <a:gd name="T9" fmla="*/ 255 h 814"/>
                    <a:gd name="T10" fmla="*/ 250 w 814"/>
                    <a:gd name="T11" fmla="*/ 738 h 814"/>
                    <a:gd name="T12" fmla="*/ 174 w 814"/>
                    <a:gd name="T13" fmla="*/ 814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4" h="814">
                      <a:moveTo>
                        <a:pt x="174" y="814"/>
                      </a:moveTo>
                      <a:cubicBezTo>
                        <a:pt x="0" y="640"/>
                        <a:pt x="3" y="355"/>
                        <a:pt x="179" y="179"/>
                      </a:cubicBezTo>
                      <a:cubicBezTo>
                        <a:pt x="356" y="2"/>
                        <a:pt x="641" y="0"/>
                        <a:pt x="814" y="174"/>
                      </a:cubicBezTo>
                      <a:cubicBezTo>
                        <a:pt x="739" y="249"/>
                        <a:pt x="739" y="249"/>
                        <a:pt x="739" y="249"/>
                      </a:cubicBezTo>
                      <a:cubicBezTo>
                        <a:pt x="607" y="117"/>
                        <a:pt x="390" y="120"/>
                        <a:pt x="255" y="255"/>
                      </a:cubicBezTo>
                      <a:cubicBezTo>
                        <a:pt x="120" y="389"/>
                        <a:pt x="118" y="606"/>
                        <a:pt x="250" y="738"/>
                      </a:cubicBezTo>
                      <a:lnTo>
                        <a:pt x="174" y="814"/>
                      </a:lnTo>
                      <a:close/>
                    </a:path>
                  </a:pathLst>
                </a:custGeom>
                <a:solidFill>
                  <a:srgbClr val="539F61"/>
                </a:solidFill>
                <a:ln>
                  <a:noFill/>
                </a:ln>
              </p:spPr>
              <p:txBody>
                <a:bodyPr vert="horz" wrap="square" lIns="121883" tIns="60941" rIns="121883" bIns="6094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399" dirty="0">
                    <a:solidFill>
                      <a:srgbClr val="261F1C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68" name="TextBox 152">
                  <a:extLst>
                    <a:ext uri="{FF2B5EF4-FFF2-40B4-BE49-F238E27FC236}">
                      <a16:creationId xmlns:a16="http://schemas.microsoft.com/office/drawing/2014/main" id="{77C7F141-8A3E-3A49-BB3B-C1AE4189C964}"/>
                    </a:ext>
                  </a:extLst>
                </p:cNvPr>
                <p:cNvSpPr txBox="1"/>
                <p:nvPr/>
              </p:nvSpPr>
              <p:spPr>
                <a:xfrm>
                  <a:off x="5256346" y="3829847"/>
                  <a:ext cx="394023" cy="3692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altLang="zh-CN" sz="2399" dirty="0">
                      <a:solidFill>
                        <a:schemeClr val="bg1">
                          <a:lumMod val="9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</a:rPr>
                    <a:t>С</a:t>
                  </a:r>
                  <a:endParaRPr lang="zh-CN" altLang="en-US" sz="2399" dirty="0">
                    <a:solidFill>
                      <a:schemeClr val="bg1">
                        <a:lumMod val="9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endParaRPr>
                </a:p>
              </p:txBody>
            </p:sp>
          </p:grpSp>
          <p:sp>
            <p:nvSpPr>
              <p:cNvPr id="17" name="TextBox 144">
                <a:extLst>
                  <a:ext uri="{FF2B5EF4-FFF2-40B4-BE49-F238E27FC236}">
                    <a16:creationId xmlns:a16="http://schemas.microsoft.com/office/drawing/2014/main" id="{51CECABF-7F4C-C3FE-BA99-CDF156E5C8B6}"/>
                  </a:ext>
                </a:extLst>
              </p:cNvPr>
              <p:cNvSpPr txBox="1"/>
              <p:nvPr/>
            </p:nvSpPr>
            <p:spPr>
              <a:xfrm>
                <a:off x="4999256" y="2447318"/>
                <a:ext cx="365806" cy="461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399" dirty="0">
                    <a:solidFill>
                      <a:schemeClr val="bg1">
                        <a:lumMod val="9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B</a:t>
                </a:r>
                <a:endParaRPr lang="zh-CN" altLang="en-US" sz="2399" dirty="0">
                  <a:solidFill>
                    <a:schemeClr val="bg1">
                      <a:lumMod val="9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0A675A14-3ADF-B4DE-3F62-BC487F615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6151" y="2101563"/>
                <a:ext cx="140765" cy="472869"/>
              </a:xfrm>
              <a:prstGeom prst="line">
                <a:avLst/>
              </a:prstGeom>
              <a:ln w="101600">
                <a:solidFill>
                  <a:srgbClr val="EDEDE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0503B60-FAE2-5576-9342-A7BE9373DA99}"/>
                </a:ext>
              </a:extLst>
            </p:cNvPr>
            <p:cNvCxnSpPr>
              <a:cxnSpLocks/>
              <a:endCxn id="64" idx="7"/>
            </p:cNvCxnSpPr>
            <p:nvPr/>
          </p:nvCxnSpPr>
          <p:spPr>
            <a:xfrm>
              <a:off x="6057424" y="5201561"/>
              <a:ext cx="0" cy="439923"/>
            </a:xfrm>
            <a:prstGeom prst="line">
              <a:avLst/>
            </a:prstGeom>
            <a:ln w="101600">
              <a:solidFill>
                <a:srgbClr val="EDEDE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1129B2D-EA84-8F67-DB42-1227DFE64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248" y="3160998"/>
            <a:ext cx="1060301" cy="1060301"/>
          </a:xfrm>
          <a:prstGeom prst="rect">
            <a:avLst/>
          </a:prstGeom>
        </p:spPr>
      </p:pic>
      <p:sp>
        <p:nvSpPr>
          <p:cNvPr id="106" name="任意多边形 113">
            <a:extLst>
              <a:ext uri="{FF2B5EF4-FFF2-40B4-BE49-F238E27FC236}">
                <a16:creationId xmlns:a16="http://schemas.microsoft.com/office/drawing/2014/main" id="{57E760DC-48EC-7242-887F-E88D6942F220}"/>
              </a:ext>
            </a:extLst>
          </p:cNvPr>
          <p:cNvSpPr/>
          <p:nvPr/>
        </p:nvSpPr>
        <p:spPr>
          <a:xfrm>
            <a:off x="6878871" y="2716593"/>
            <a:ext cx="2174694" cy="158991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rgbClr val="261F1C"/>
          </a:solidFill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1" name="任意多边形 88">
            <a:extLst>
              <a:ext uri="{FF2B5EF4-FFF2-40B4-BE49-F238E27FC236}">
                <a16:creationId xmlns:a16="http://schemas.microsoft.com/office/drawing/2014/main" id="{752FACCB-9D23-1843-8E23-78124F0E4C1C}"/>
              </a:ext>
            </a:extLst>
          </p:cNvPr>
          <p:cNvSpPr/>
          <p:nvPr/>
        </p:nvSpPr>
        <p:spPr>
          <a:xfrm>
            <a:off x="7495144" y="4494074"/>
            <a:ext cx="1431806" cy="390021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9" name="任意多边形 96">
            <a:extLst>
              <a:ext uri="{FF2B5EF4-FFF2-40B4-BE49-F238E27FC236}">
                <a16:creationId xmlns:a16="http://schemas.microsoft.com/office/drawing/2014/main" id="{4EE07FA7-0A07-7C47-B64B-9403CE24299B}"/>
              </a:ext>
            </a:extLst>
          </p:cNvPr>
          <p:cNvSpPr/>
          <p:nvPr/>
        </p:nvSpPr>
        <p:spPr>
          <a:xfrm flipV="1">
            <a:off x="3560964" y="2101562"/>
            <a:ext cx="1438291" cy="572333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rgbClr val="261F1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rgbClr val="261F1C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A7E840-190E-8ACC-EAB5-1ADCC3DD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663" y="41912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7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6C42"/>
      </a:accent1>
      <a:accent2>
        <a:srgbClr val="ED7D31"/>
      </a:accent2>
      <a:accent3>
        <a:srgbClr val="A5A5A5"/>
      </a:accent3>
      <a:accent4>
        <a:srgbClr val="FEA039"/>
      </a:accent4>
      <a:accent5>
        <a:srgbClr val="764A4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112</Words>
  <Application>Microsoft Office PowerPoint</Application>
  <PresentationFormat>Широкоэкранный</PresentationFormat>
  <Paragraphs>38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微软雅黑</vt:lpstr>
      <vt:lpstr>华文新魏</vt:lpstr>
      <vt:lpstr>Arial</vt:lpstr>
      <vt:lpstr>Calibri</vt:lpstr>
      <vt:lpstr>Calibri Light</vt:lpstr>
      <vt:lpstr>Office Theme</vt:lpstr>
      <vt:lpstr>       БП «Пиццерия»</vt:lpstr>
      <vt:lpstr>Команда №3</vt:lpstr>
      <vt:lpstr>Интерфейс</vt:lpstr>
      <vt:lpstr> Загрузка данных из Excel</vt:lpstr>
      <vt:lpstr>Уведомление по ЕMail</vt:lpstr>
      <vt:lpstr>Чек покупателя </vt:lpstr>
      <vt:lpstr>Бонусная система</vt:lpstr>
      <vt:lpstr>Трудозатраты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Зотов Никита</cp:lastModifiedBy>
  <cp:revision>6</cp:revision>
  <dcterms:created xsi:type="dcterms:W3CDTF">2024-02-13T07:56:08Z</dcterms:created>
  <dcterms:modified xsi:type="dcterms:W3CDTF">2024-04-22T16:27:25Z</dcterms:modified>
</cp:coreProperties>
</file>